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256" r:id="rId4"/>
    <p:sldId id="270" r:id="rId5"/>
    <p:sldId id="267" r:id="rId6"/>
    <p:sldId id="268" r:id="rId7"/>
    <p:sldId id="269" r:id="rId8"/>
    <p:sldId id="280" r:id="rId9"/>
    <p:sldId id="259" r:id="rId10"/>
    <p:sldId id="291" r:id="rId11"/>
    <p:sldId id="288" r:id="rId12"/>
    <p:sldId id="290" r:id="rId13"/>
    <p:sldId id="281" r:id="rId14"/>
    <p:sldId id="282" r:id="rId15"/>
    <p:sldId id="285" r:id="rId16"/>
    <p:sldId id="287" r:id="rId17"/>
    <p:sldId id="284" r:id="rId18"/>
    <p:sldId id="286" r:id="rId19"/>
    <p:sldId id="283" r:id="rId20"/>
    <p:sldId id="289" r:id="rId21"/>
    <p:sldId id="273" r:id="rId22"/>
    <p:sldId id="276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CB249D-886E-4BBD-86D7-295DDA55C8F9}">
          <p14:sldIdLst>
            <p14:sldId id="256"/>
            <p14:sldId id="270"/>
            <p14:sldId id="267"/>
            <p14:sldId id="268"/>
            <p14:sldId id="269"/>
            <p14:sldId id="280"/>
            <p14:sldId id="259"/>
            <p14:sldId id="291"/>
            <p14:sldId id="288"/>
            <p14:sldId id="290"/>
            <p14:sldId id="281"/>
            <p14:sldId id="282"/>
            <p14:sldId id="285"/>
            <p14:sldId id="287"/>
            <p14:sldId id="284"/>
            <p14:sldId id="286"/>
            <p14:sldId id="283"/>
            <p14:sldId id="289"/>
            <p14:sldId id="273"/>
            <p14:sldId id="276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15EC3-AA79-4BC7-968A-251D2E20E115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F339D-F97F-4BB6-B622-B6E6B1AA3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88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FC7B9-EC61-42BD-9068-CD28CCAA83B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B6AC4-B528-45FB-9F87-FDA94EC75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4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6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66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38531" y="686535"/>
            <a:ext cx="4980939" cy="342826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93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610A5B-78C8-4F91-BC82-F4B1F3E5F0B9}" type="slidenum">
              <a:rPr lang="ru-RU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43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0E2FB-5905-407F-93CB-5F5B61F4933F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0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E303C-5F61-44A2-BF75-D56A300C60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8DC8-D69B-4DD4-B705-BAB4D558220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756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461D0-2145-4618-8B9F-A6E04B255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03EE-5A49-4316-A1E6-2B88028E4D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46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41C59-4C67-439F-8F82-69BB8AB826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28155-2C58-4376-9E9F-B37F8CBA56B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414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E08E-ECEF-4845-AF3D-ED63F1EF66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2EFB-B466-4B93-8DD8-6B8D17B459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22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B139-C949-47A6-B0D7-528BB64C2F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FC3-A927-4FD5-998D-5FEF529FDC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25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15C9-5E2F-476E-99F6-60E9FB06B7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66FA-4276-447F-A3C7-9121683CB1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37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561BE-D27A-4DFD-9761-997DCDFF54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CE58-DD8F-41A7-82C0-941C977FA5B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75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8FD2-918E-4449-98B2-64B857546CD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71D5-AFD1-4600-87B8-EC0E16363B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2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837D-8289-4A5F-B006-0E92F5BC1C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B163-F42F-4558-B02B-D3FE901361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111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9FA47-5A2D-420F-87BD-EC739FC4501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4B0C-5B1C-4D2D-BC6C-401DA1BA2B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60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3F40-DDEB-4B22-AD5A-4ABA1D9952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A8B8-A5A1-467E-AAA9-A273952E32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79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0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19096-539B-401D-8683-0EA4DFBA590F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B1CE2-35B2-463C-806A-DFF15E529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025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49C0E-9185-4A62-A409-05FC748ACFC6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9A930-4DBC-44B2-B661-2C45C812F0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063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B6982-079B-4BEF-8A0C-C7FBA641AB5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40B1-CF83-4B38-B031-E2C94CE68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299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948D2-A08B-4A8D-8C73-A710779CF71F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96C1A-C686-4225-A44C-7B1A83E8C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145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6FAA2-1EA6-4B9A-9A1B-D16233F25937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04BD-AA41-4D12-BD53-C33CF673A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893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F6721-4BBC-4ED2-BE87-E83AB6433722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A3467-6ECB-4C15-877B-A8CD039D4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1828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2505B-884D-435B-A595-6F8F4B679A0D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B778A-6114-42FE-8ECA-F64466D39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00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8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F866E-2763-4639-AF59-226BE0C50CAB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A7ACB-C425-484D-B96E-54E2DFAD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8400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41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36FC-2393-473A-9DAB-F2BFF2DB0C99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F2605-C6A2-40FF-9012-260BF5E48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4266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BD36-664D-4945-AE04-9FB6B8F98DDF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54A5C-B928-4321-89CB-C09DA4BB3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789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BE99-9929-47CE-BB5F-38E1F4039D03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E98A6-1BDB-462D-BF9D-B51D6A1E03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8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B0BE59-E509-47A8-8BDF-29C889DFFB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5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34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30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B9E4477-47BC-4519-BF3A-B87167CE46D0}" type="datetimeFigureOut">
              <a:rPr lang="ru-RU"/>
              <a:pPr>
                <a:defRPr/>
              </a:pPr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30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30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776CEF8-1188-4C34-B80E-E94E801DE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3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morb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136904" cy="261972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Cambria" pitchFamily="18" charset="0"/>
              </a:rPr>
              <a:t>Организация и проведение ГИА-9 </a:t>
            </a:r>
            <a:r>
              <a:rPr lang="ru-RU" b="1" dirty="0" smtClean="0">
                <a:solidFill>
                  <a:schemeClr val="tx2"/>
                </a:solidFill>
                <a:latin typeface="Cambria" pitchFamily="18" charset="0"/>
              </a:rPr>
              <a:t>в </a:t>
            </a:r>
            <a:r>
              <a:rPr lang="ru-RU" b="1" dirty="0">
                <a:solidFill>
                  <a:schemeClr val="tx2"/>
                </a:solidFill>
                <a:latin typeface="Cambria" pitchFamily="18" charset="0"/>
              </a:rPr>
              <a:t>2015 </a:t>
            </a:r>
            <a:r>
              <a:rPr lang="ru-RU" b="1" dirty="0" smtClean="0">
                <a:solidFill>
                  <a:schemeClr val="tx2"/>
                </a:solidFill>
                <a:latin typeface="Cambria" pitchFamily="18" charset="0"/>
              </a:rPr>
              <a:t>году  </a:t>
            </a:r>
            <a:endParaRPr lang="ru-RU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Юмалина Минзия </a:t>
            </a:r>
            <a:r>
              <a:rPr lang="ru-RU" sz="2800" b="1" dirty="0">
                <a:solidFill>
                  <a:schemeClr val="tx1"/>
                </a:solidFill>
                <a:latin typeface="+mj-lt"/>
              </a:rPr>
              <a:t>Р</a:t>
            </a:r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ахимьяновна,</a:t>
            </a:r>
            <a:endParaRPr lang="ru-RU" sz="2800" b="1" dirty="0">
              <a:solidFill>
                <a:schemeClr val="tx1"/>
              </a:solidFill>
              <a:latin typeface="+mj-lt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главный специалист-эксперт отдела государственной итоговой аттестации и оценки </a:t>
            </a:r>
            <a:r>
              <a:rPr lang="ru-RU" sz="2800" b="1" smtClean="0">
                <a:solidFill>
                  <a:schemeClr val="tx1"/>
                </a:solidFill>
                <a:latin typeface="+mj-lt"/>
              </a:rPr>
              <a:t>качества образования</a:t>
            </a:r>
            <a:endParaRPr lang="ru-RU" sz="2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5517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Запрещается:</a:t>
            </a:r>
            <a:br>
              <a:rPr lang="ru-RU" sz="2800" b="1" dirty="0">
                <a:solidFill>
                  <a:srgbClr val="FF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вскрывать экзаменационные материалы до начала экзамена, разглашать информацию, содержащуюся в КИМ, экзаменационных </a:t>
            </a:r>
            <a:r>
              <a:rPr lang="ru-RU" sz="2400" b="1" dirty="0" smtClean="0"/>
              <a:t>материалах </a:t>
            </a:r>
            <a:r>
              <a:rPr lang="ru-RU" sz="2400" b="1" dirty="0"/>
              <a:t>для проведения </a:t>
            </a:r>
            <a:r>
              <a:rPr lang="ru-RU" sz="2400" b="1" dirty="0" smtClean="0"/>
              <a:t>ГВЭ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Лица, допустившие нарушения, порядка проведения ГИА, удаляются с экзамена.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0303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Повторная сдача ГИА-9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Допускаются обучающиеся: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получившие на ГИА неудовлетворительный результат по одному из обязательных учебных предметов;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не явившиеся на экзамены по уважительным причинам (болезнь или иные обстоятельства, подтвержденные документально);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не завершившие выполнение экзаменационной работы по уважительным причинам;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апелляция которых о нарушении порядка проведения ГИА удовлетворена;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результаты которых аннулированы ГЭК </a:t>
            </a:r>
          </a:p>
          <a:p>
            <a:pPr marL="457200" indent="-457200">
              <a:buAutoNum type="arabicParenR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2692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Методические рекомендации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713387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1.</a:t>
            </a:r>
            <a:r>
              <a:rPr lang="ru-RU" dirty="0" smtClean="0"/>
              <a:t> </a:t>
            </a:r>
            <a:r>
              <a:rPr lang="ru-RU" sz="2600" b="1" dirty="0"/>
              <a:t>Методические рекомендации по </a:t>
            </a:r>
            <a:r>
              <a:rPr lang="ru-RU" sz="2600" b="1" dirty="0" smtClean="0"/>
              <a:t>подготовке и проведению ГИА-9 </a:t>
            </a:r>
            <a:r>
              <a:rPr lang="ru-RU" sz="2600" b="1" dirty="0" smtClean="0">
                <a:solidFill>
                  <a:srgbClr val="FF0000"/>
                </a:solidFill>
              </a:rPr>
              <a:t>в форме ОГЭ.</a:t>
            </a:r>
          </a:p>
          <a:p>
            <a:r>
              <a:rPr lang="ru-RU" sz="2600" b="1" dirty="0" smtClean="0"/>
              <a:t>2. </a:t>
            </a:r>
            <a:r>
              <a:rPr lang="ru-RU" sz="2600" b="1" dirty="0"/>
              <a:t>Методические рекомендации по подготовке и проведению ГИА-9 </a:t>
            </a:r>
            <a:r>
              <a:rPr lang="ru-RU" sz="2600" b="1" dirty="0">
                <a:solidFill>
                  <a:srgbClr val="FF0000"/>
                </a:solidFill>
              </a:rPr>
              <a:t>в</a:t>
            </a:r>
            <a:r>
              <a:rPr lang="ru-RU" sz="2600" b="1" dirty="0"/>
              <a:t> </a:t>
            </a:r>
            <a:r>
              <a:rPr lang="ru-RU" sz="2600" b="1" dirty="0">
                <a:solidFill>
                  <a:srgbClr val="FF0000"/>
                </a:solidFill>
              </a:rPr>
              <a:t>форме </a:t>
            </a:r>
            <a:r>
              <a:rPr lang="ru-RU" sz="2600" b="1" dirty="0" smtClean="0">
                <a:solidFill>
                  <a:srgbClr val="FF0000"/>
                </a:solidFill>
              </a:rPr>
              <a:t>ОГЭ для лиц с ОВЗ,       детей-инвалидов и инвалидов.</a:t>
            </a:r>
          </a:p>
          <a:p>
            <a:r>
              <a:rPr lang="ru-RU" sz="2600" b="1" dirty="0" smtClean="0"/>
              <a:t>3. Методическое письмо о проведении ГИА-9 </a:t>
            </a:r>
            <a:r>
              <a:rPr lang="ru-RU" sz="2600" b="1" dirty="0" smtClean="0">
                <a:solidFill>
                  <a:srgbClr val="FF0000"/>
                </a:solidFill>
              </a:rPr>
              <a:t>по русскому языку в форме ГВЭ</a:t>
            </a:r>
            <a:r>
              <a:rPr lang="ru-RU" sz="2600" b="1" dirty="0" smtClean="0"/>
              <a:t> (письменная и устная формы).</a:t>
            </a:r>
          </a:p>
          <a:p>
            <a:r>
              <a:rPr lang="ru-RU" sz="2600" b="1" dirty="0" smtClean="0"/>
              <a:t>4. </a:t>
            </a:r>
            <a:r>
              <a:rPr lang="ru-RU" sz="2600" b="1" dirty="0"/>
              <a:t>Методическое письмо о проведении ГИА-9 </a:t>
            </a:r>
            <a:r>
              <a:rPr lang="ru-RU" sz="2600" b="1" dirty="0" smtClean="0">
                <a:solidFill>
                  <a:srgbClr val="FF0000"/>
                </a:solidFill>
              </a:rPr>
              <a:t>математике в </a:t>
            </a:r>
            <a:r>
              <a:rPr lang="ru-RU" sz="2600" b="1" dirty="0">
                <a:solidFill>
                  <a:srgbClr val="FF0000"/>
                </a:solidFill>
              </a:rPr>
              <a:t>форме ГВЭ</a:t>
            </a:r>
            <a:r>
              <a:rPr lang="ru-RU" sz="2600" b="1" dirty="0"/>
              <a:t> (письменная и устная формы).</a:t>
            </a:r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34704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Лица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В соответствии с частью 16 статьи 2 ФЗ «Об образовании в РФ» к лицам с ОВЗ относятся лица, имеющие недостатки в физическом или (и) психическом развитии, подтвержденные психолого-медико-педагогической комиссии и препятствующие получению образования без создания специальных условий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988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Особенности проведения ОГЭ для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Продолжительность экзамена увеличивается на 1,5 часа.</a:t>
            </a:r>
          </a:p>
          <a:p>
            <a:r>
              <a:rPr lang="ru-RU" sz="1600" b="1" dirty="0" smtClean="0"/>
              <a:t>Во время проведения экзамена могут быть организованы питание и перерывы для проведения необходимых медико-профилактических процедур.</a:t>
            </a:r>
          </a:p>
          <a:p>
            <a:r>
              <a:rPr lang="ru-RU" sz="1600" b="1" dirty="0" smtClean="0"/>
              <a:t>Для слабослышащих обучающихся аудитории оборудуются звукоусиливающей аппаратурой.</a:t>
            </a:r>
          </a:p>
          <a:p>
            <a:r>
              <a:rPr lang="ru-RU" sz="1600" b="1" dirty="0" smtClean="0"/>
              <a:t>Для глухих и слабослышащих обучающихся при необходимости привлекается ассистент-</a:t>
            </a:r>
            <a:r>
              <a:rPr lang="ru-RU" sz="1600" b="1" dirty="0" err="1" smtClean="0"/>
              <a:t>сурдопереводчик</a:t>
            </a:r>
            <a:r>
              <a:rPr lang="ru-RU" sz="1600" b="1" dirty="0" smtClean="0"/>
              <a:t>.</a:t>
            </a:r>
          </a:p>
          <a:p>
            <a:r>
              <a:rPr lang="ru-RU" sz="1600" b="1" dirty="0" smtClean="0"/>
              <a:t>Для слепых обучающихся:</a:t>
            </a:r>
          </a:p>
          <a:p>
            <a:pPr marL="0" indent="0">
              <a:buNone/>
            </a:pPr>
            <a:r>
              <a:rPr lang="ru-RU" sz="1600" b="1" dirty="0" smtClean="0"/>
              <a:t>       - ЭМ оформляются рельефно-точечным шрифтом Брайля или в виде электронного документа, доступного с помощью компьютера;</a:t>
            </a:r>
          </a:p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-  письменная экзаменационная  работа выполняется </a:t>
            </a:r>
            <a:r>
              <a:rPr lang="ru-RU" sz="1600" b="1" dirty="0" err="1" smtClean="0"/>
              <a:t>рельефыно</a:t>
            </a:r>
            <a:r>
              <a:rPr lang="ru-RU" sz="1600" b="1" dirty="0" smtClean="0"/>
              <a:t>-точечным шрифтом Брайля или на компьютере. </a:t>
            </a:r>
          </a:p>
          <a:p>
            <a:r>
              <a:rPr lang="ru-RU" sz="1600" b="1" dirty="0" smtClean="0"/>
              <a:t>Для слабовидящих обучающихся ЭМ представляются в увеличенном виде, в аудиториях предусматривается наличие увеличительных устройств и индивидуальное равномерное освещение не менее 300 люкс.</a:t>
            </a:r>
          </a:p>
          <a:p>
            <a:r>
              <a:rPr lang="ru-RU" sz="1600" b="1" dirty="0" smtClean="0"/>
              <a:t>Для лиц с тяжелыми нарушениями двигательных функций верхних конечностей письменные задания выполняются на компьютере со специализированным программным обеспечением.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59725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Особенности </a:t>
            </a:r>
            <a:r>
              <a:rPr lang="ru-RU" sz="2800" b="1" dirty="0" smtClean="0">
                <a:solidFill>
                  <a:srgbClr val="FF0000"/>
                </a:solidFill>
              </a:rPr>
              <a:t>проведения ОГЭ для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ru-RU" sz="1800" b="1" dirty="0" smtClean="0"/>
              <a:t>В специализированной аудитории могут находится участники с различными заболеваниями. Для слепых и слабовидящих рекомендуется формировать отдельные аудитории (в случае небольшого количества участников одна аудитория). </a:t>
            </a:r>
            <a:endParaRPr lang="ru-RU" sz="1800" b="1" dirty="0"/>
          </a:p>
          <a:p>
            <a:r>
              <a:rPr lang="ru-RU" sz="1800" b="1" dirty="0" smtClean="0"/>
              <a:t>В каждой аудитории количество участников не должно превышать 12 человек.</a:t>
            </a:r>
          </a:p>
          <a:p>
            <a:r>
              <a:rPr lang="ru-RU" sz="1800" b="1" dirty="0" smtClean="0"/>
              <a:t>ППЭ должен быть оборудован по заявлениям участников с учетом их индивидуальных особенностей.</a:t>
            </a:r>
          </a:p>
          <a:p>
            <a:r>
              <a:rPr lang="ru-RU" sz="1800" b="1" dirty="0" smtClean="0"/>
              <a:t>В случае проведения в один день двух экзаменов в соответствии с единым расписанием допускается в специализированной аудитории или специальном ППЭ рассадка в одну аудиторию участников не более чем двух разных экзаменов (за исключением </a:t>
            </a:r>
            <a:r>
              <a:rPr lang="ru-RU" sz="1800" b="1" dirty="0" err="1" smtClean="0"/>
              <a:t>ин.яз</a:t>
            </a:r>
            <a:r>
              <a:rPr lang="ru-RU" sz="1800" b="1" dirty="0" smtClean="0"/>
              <a:t>.), в случае, если количество участников экзаменов не превышает 5 человек по каждому предмету.</a:t>
            </a:r>
          </a:p>
          <a:p>
            <a:r>
              <a:rPr lang="ru-RU" sz="1800" b="1" dirty="0" smtClean="0"/>
              <a:t>Ассистентом, оказывающим участникам ГИА необходимую помощь, может быть штатный сотрудник ОО, в том числе СКОО. Для сопровождения запрещается назначать учителя-предметника по предмету, по которому проводится ГИА в данный день, за исключением категорий слепых и глухих (на экзамены по математике и </a:t>
            </a:r>
            <a:r>
              <a:rPr lang="ru-RU" sz="1800" b="1" dirty="0" err="1" smtClean="0"/>
              <a:t>рус.яз</a:t>
            </a:r>
            <a:r>
              <a:rPr lang="ru-RU" sz="1800" b="1" dirty="0" smtClean="0"/>
              <a:t>. допускается сурдопедагог – для глухих и тифлопедагог – для слепых). В аудитории должно быть место для ассистентов.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86904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Особенности </a:t>
            </a:r>
            <a:r>
              <a:rPr lang="ru-RU" sz="2800" b="1" dirty="0" smtClean="0">
                <a:solidFill>
                  <a:srgbClr val="FF0000"/>
                </a:solidFill>
              </a:rPr>
              <a:t>проведения ОГЭ </a:t>
            </a:r>
            <a:r>
              <a:rPr lang="ru-RU" sz="2800" b="1" dirty="0">
                <a:solidFill>
                  <a:srgbClr val="FF0000"/>
                </a:solidFill>
              </a:rPr>
              <a:t>для ОВЗ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 </a:t>
            </a:r>
            <a:r>
              <a:rPr lang="ru-RU" sz="1800" b="1" dirty="0" smtClean="0"/>
              <a:t>В ППЭ, где проводится ГИА для слепых и слабовидящих и где осуществляет работу комиссия </a:t>
            </a:r>
            <a:r>
              <a:rPr lang="ru-RU" sz="1800" b="1" dirty="0" err="1" smtClean="0"/>
              <a:t>тифлопереводчиков</a:t>
            </a:r>
            <a:r>
              <a:rPr lang="ru-RU" sz="1800" b="1" dirty="0" smtClean="0"/>
              <a:t>, количество членов ГЭК должно быть увеличено для обеспечения контроля за переносом ответов  с тетрадей по системе Брайля, увеличенных на стандартные. В каждой аудитории во время переноса ответов должен находиться член ГЭК. Аудитории оборудуются средствами видеонаблюдения без возможности трансляции вещания в сеть «Интернет».</a:t>
            </a:r>
          </a:p>
          <a:p>
            <a:r>
              <a:rPr lang="ru-RU" sz="1800" b="1" dirty="0" smtClean="0"/>
              <a:t>В ППЭ для участников экзамена с ОВЗ рекомендуется направить общественных наблюдателей в каждую аудиторию.</a:t>
            </a:r>
          </a:p>
          <a:p>
            <a:r>
              <a:rPr lang="ru-RU" sz="1800" b="1" dirty="0" smtClean="0"/>
              <a:t>Для лиц, имеющих </a:t>
            </a:r>
            <a:r>
              <a:rPr lang="ru-RU" sz="1800" b="1" dirty="0" err="1" smtClean="0"/>
              <a:t>медиц.показания</a:t>
            </a:r>
            <a:r>
              <a:rPr lang="ru-RU" sz="1800" b="1" dirty="0"/>
              <a:t> </a:t>
            </a:r>
            <a:r>
              <a:rPr lang="ru-RU" sz="1800" b="1" dirty="0" smtClean="0"/>
              <a:t>для обучения на дому, экзамен проводится на дому. Для этого:</a:t>
            </a:r>
          </a:p>
          <a:p>
            <a:pPr marL="0" indent="0">
              <a:buNone/>
            </a:pPr>
            <a:r>
              <a:rPr lang="ru-RU" sz="1800" b="1" dirty="0" smtClean="0"/>
              <a:t>       - </a:t>
            </a:r>
            <a:r>
              <a:rPr lang="ru-RU" sz="1800" b="1" dirty="0"/>
              <a:t>создается ППЭ по месту жительства;</a:t>
            </a:r>
          </a:p>
          <a:p>
            <a:pPr marL="0" indent="0">
              <a:buNone/>
            </a:pPr>
            <a:r>
              <a:rPr lang="ru-RU" sz="1800" b="1" dirty="0"/>
              <a:t>       - назначается руководитель ППЭ, </a:t>
            </a:r>
            <a:r>
              <a:rPr lang="ru-RU" sz="1800" b="1" dirty="0" smtClean="0"/>
              <a:t>не менее 1 </a:t>
            </a:r>
            <a:r>
              <a:rPr lang="ru-RU" sz="1800" b="1" dirty="0"/>
              <a:t>организатора, член ГЭК. </a:t>
            </a:r>
          </a:p>
          <a:p>
            <a:pPr marL="0" indent="0">
              <a:buNone/>
            </a:pPr>
            <a:r>
              <a:rPr lang="ru-RU" sz="1800" b="1" dirty="0"/>
              <a:t>        Непосредственно в помещении, где находится участник, должно быть организовано </a:t>
            </a:r>
            <a:r>
              <a:rPr lang="ru-RU" sz="1800" b="1" dirty="0" smtClean="0"/>
              <a:t>видеонаблюдение</a:t>
            </a:r>
            <a:r>
              <a:rPr lang="ru-RU" sz="1600" b="1" dirty="0" smtClean="0"/>
              <a:t>.</a:t>
            </a:r>
          </a:p>
          <a:p>
            <a:pPr marL="0" indent="0">
              <a:buNone/>
            </a:pPr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94637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Особенности сдачи ОГЭ по иностранным языкам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ОГЭ по иностранным языкам состоит из письменной </a:t>
            </a:r>
            <a:r>
              <a:rPr lang="ru-RU" sz="1800" b="1" dirty="0"/>
              <a:t>и </a:t>
            </a:r>
            <a:r>
              <a:rPr lang="ru-RU" sz="1800" b="1" dirty="0" smtClean="0"/>
              <a:t>устной частей,  которые  согласно единому расписанию экзаменов проводятся в один. </a:t>
            </a:r>
          </a:p>
          <a:p>
            <a:r>
              <a:rPr lang="ru-RU" sz="1800" b="1" dirty="0" smtClean="0"/>
              <a:t>Длительность письменной части составляет 120 минут.</a:t>
            </a:r>
          </a:p>
          <a:p>
            <a:r>
              <a:rPr lang="ru-RU" sz="1800" b="1" dirty="0" smtClean="0"/>
              <a:t>Длительность выполнения устной части состоит из времени ответа (до 6 минут) и времени ожидания и подготовки к ответу.</a:t>
            </a:r>
          </a:p>
          <a:p>
            <a:pPr marL="0" indent="0">
              <a:buNone/>
            </a:pPr>
            <a:r>
              <a:rPr lang="ru-RU" sz="1800" b="1" dirty="0" smtClean="0"/>
              <a:t>      Устные </a:t>
            </a:r>
            <a:r>
              <a:rPr lang="ru-RU" sz="1800" b="1" dirty="0"/>
              <a:t>ответы записываются на </a:t>
            </a:r>
            <a:r>
              <a:rPr lang="ru-RU" sz="1800" b="1" dirty="0" smtClean="0"/>
              <a:t>аудионосители. Экзамен проводится в присутствии  экзаменатора-собеседника.</a:t>
            </a:r>
          </a:p>
          <a:p>
            <a:r>
              <a:rPr lang="ru-RU" sz="1800" b="1" dirty="0" smtClean="0"/>
              <a:t>Для проведения экзамена необходимо несколько аудиторий:</a:t>
            </a:r>
          </a:p>
          <a:p>
            <a:pPr marL="0" indent="0">
              <a:buNone/>
            </a:pPr>
            <a:r>
              <a:rPr lang="ru-RU" sz="1800" b="1" dirty="0" smtClean="0"/>
              <a:t>-аудитория для проведения письменной части;</a:t>
            </a:r>
          </a:p>
          <a:p>
            <a:pPr marL="0" indent="0">
              <a:buNone/>
            </a:pPr>
            <a:r>
              <a:rPr lang="ru-RU" sz="1800" b="1" dirty="0" smtClean="0"/>
              <a:t>- аудитория для ожидания экзаменуемыми устного ответа;</a:t>
            </a:r>
          </a:p>
          <a:p>
            <a:pPr marL="0" indent="0">
              <a:buNone/>
            </a:pPr>
            <a:r>
              <a:rPr lang="ru-RU" sz="1800" b="1" dirty="0" smtClean="0"/>
              <a:t>- аудитория для подготовки экзаменуемых к устному ответу;</a:t>
            </a:r>
          </a:p>
          <a:p>
            <a:pPr marL="0" indent="0">
              <a:buNone/>
            </a:pPr>
            <a:r>
              <a:rPr lang="ru-RU" sz="1800" b="1" dirty="0" smtClean="0"/>
              <a:t>- аудитория для устного ответа.</a:t>
            </a:r>
          </a:p>
          <a:p>
            <a:r>
              <a:rPr lang="ru-RU" sz="1800" b="1" dirty="0" smtClean="0"/>
              <a:t>Каждая аудитория должна быть оснащена аппаратурой, которая сможет обеспечить качественную запись ответов и воспроизведение записей.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87249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Требования к специалистам в аудиториях во время  </a:t>
            </a:r>
            <a:r>
              <a:rPr lang="ru-RU" sz="2800" b="1" dirty="0">
                <a:solidFill>
                  <a:srgbClr val="FF0000"/>
                </a:solidFill>
              </a:rPr>
              <a:t>сдачи </a:t>
            </a:r>
            <a:r>
              <a:rPr lang="ru-RU" sz="2800" b="1" dirty="0" smtClean="0">
                <a:solidFill>
                  <a:srgbClr val="FF0000"/>
                </a:solidFill>
              </a:rPr>
              <a:t>ОГЭ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По </a:t>
            </a:r>
            <a:r>
              <a:rPr lang="ru-RU" sz="2400" b="1" dirty="0"/>
              <a:t>химии и </a:t>
            </a:r>
            <a:r>
              <a:rPr lang="ru-RU" sz="2400" b="1" dirty="0" smtClean="0"/>
              <a:t>физике: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Экзамен проводится в кабинетах, отвечающих требованиям безопасного труда при выполнении экспериментальных заданий экзаменационной работы.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К обеспечению проведения лабораторных работ привлекается соответствующий специалист, владеющий определенными умениями и навыками проведения лабораторных работ по предмету (например - лаборант)</a:t>
            </a:r>
          </a:p>
          <a:p>
            <a:r>
              <a:rPr lang="ru-RU" sz="2400" b="1" dirty="0" smtClean="0"/>
              <a:t>По всем остальным предметам ГИА-9 в аудиторию не допускаются специалисты по предмету, по которому проводится экзамен.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412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  <a:t>Административные меры наказания</a:t>
            </a:r>
            <a:endParaRPr lang="ru-RU" sz="32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00B050"/>
                </a:solidFill>
              </a:rPr>
              <a:t>пункт </a:t>
            </a:r>
            <a:r>
              <a:rPr lang="ru-RU" sz="2800" b="1" dirty="0">
                <a:solidFill>
                  <a:srgbClr val="00B050"/>
                </a:solidFill>
              </a:rPr>
              <a:t>4 статьи 19.30 Кодекса Российской Федерации об административных </a:t>
            </a:r>
            <a:r>
              <a:rPr lang="ru-RU" sz="2800" b="1" dirty="0" smtClean="0">
                <a:solidFill>
                  <a:srgbClr val="00B050"/>
                </a:solidFill>
              </a:rPr>
              <a:t>правонарушениях:</a:t>
            </a:r>
          </a:p>
          <a:p>
            <a:pPr marL="0" indent="0" algn="just">
              <a:buNone/>
            </a:pPr>
            <a:r>
              <a:rPr lang="ru-RU" dirty="0" smtClean="0"/>
              <a:t>административный штраф </a:t>
            </a:r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граждан </a:t>
            </a:r>
            <a:r>
              <a:rPr lang="ru-RU" dirty="0" smtClean="0"/>
              <a:t>в </a:t>
            </a:r>
            <a:r>
              <a:rPr lang="ru-RU" dirty="0"/>
              <a:t>размере </a:t>
            </a:r>
            <a:r>
              <a:rPr lang="ru-RU" b="1" dirty="0"/>
              <a:t>от трех тысяч до пяти тысяч рублей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должностных лиц - </a:t>
            </a:r>
            <a:r>
              <a:rPr lang="ru-RU" b="1" dirty="0"/>
              <a:t>от двадцати тысяч до сорока тысяч рублей</a:t>
            </a:r>
            <a:r>
              <a:rPr lang="ru-RU" b="1" dirty="0" smtClean="0"/>
              <a:t>;</a:t>
            </a:r>
          </a:p>
          <a:p>
            <a:pPr marL="0" indent="0" algn="just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>на </a:t>
            </a:r>
            <a:r>
              <a:rPr lang="ru-RU" dirty="0"/>
              <a:t>юридических лиц - </a:t>
            </a:r>
            <a:r>
              <a:rPr lang="ru-RU" b="1" dirty="0"/>
              <a:t>от пятидесяти тысяч до двухсот тысяч рублей.</a:t>
            </a:r>
          </a:p>
        </p:txBody>
      </p:sp>
    </p:spTree>
    <p:extLst>
      <p:ext uri="{BB962C8B-B14F-4D97-AF65-F5344CB8AC3E}">
        <p14:creationId xmlns:p14="http://schemas.microsoft.com/office/powerpoint/2010/main" val="337525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215607" y="1700543"/>
            <a:ext cx="260789" cy="83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260649"/>
            <a:ext cx="8425061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2E3192"/>
                </a:solidFill>
                <a:latin typeface="Cambria" pitchFamily="18" charset="0"/>
              </a:rPr>
              <a:t>Перечень нормативных правовых актов 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3528" y="5291573"/>
            <a:ext cx="8641085" cy="1824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1400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196752"/>
            <a:ext cx="8280920" cy="57606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b="1" dirty="0">
                <a:solidFill>
                  <a:srgbClr val="2E3192"/>
                </a:solidFill>
                <a:latin typeface="Cambria" panose="02040503050406030204" pitchFamily="18" charset="0"/>
              </a:rPr>
              <a:t>Ст. 59 Федерального закона «Об образовании в Российской Федерации» от 29.12.2012 № 273-ФЗ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1988840"/>
            <a:ext cx="8280920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Правила формирования и ведения ФИС ГИА и приема и РИС ГИА </a:t>
            </a:r>
          </a:p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(утв. Постановлением Правительства Российской Федерации от 31.08.2013 № 755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9552" y="5013177"/>
            <a:ext cx="8287642" cy="108011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Порядок разработки, использования и хранения КИМ при проведении ГИА по образовательным программам основного общего образования</a:t>
            </a:r>
          </a:p>
          <a:p>
            <a:pPr algn="ctr">
              <a:spcBef>
                <a:spcPct val="0"/>
              </a:spcBef>
            </a:pP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 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( утв. приказом </a:t>
            </a:r>
            <a:r>
              <a:rPr lang="ru-RU" sz="1600" b="1" dirty="0" err="1">
                <a:solidFill>
                  <a:srgbClr val="2E3192"/>
                </a:solidFill>
                <a:latin typeface="Cambria" panose="02040503050406030204" pitchFamily="18" charset="0"/>
              </a:rPr>
              <a:t>Рособрнадзора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 от 17.12.2013 № 1274 </a:t>
            </a:r>
            <a:r>
              <a:rPr lang="ru-RU" sz="16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4149081"/>
            <a:ext cx="8287642" cy="86409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аккредитации общественных наблюдателей </a:t>
            </a:r>
          </a:p>
          <a:p>
            <a:pPr algn="ctr">
              <a:spcBef>
                <a:spcPct val="0"/>
              </a:spcBef>
            </a:pP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(утв. Приказом </a:t>
            </a:r>
            <a:r>
              <a:rPr lang="ru-RU" sz="1600" b="1" dirty="0" err="1">
                <a:solidFill>
                  <a:srgbClr val="2E3192"/>
                </a:solidFill>
                <a:latin typeface="Cambria" panose="02040503050406030204" pitchFamily="18" charset="0"/>
              </a:rPr>
              <a:t>Минобрнауки</a:t>
            </a:r>
            <a:r>
              <a:rPr lang="ru-RU" sz="1600" b="1" dirty="0">
                <a:solidFill>
                  <a:srgbClr val="2E3192"/>
                </a:solidFill>
                <a:latin typeface="Cambria" panose="02040503050406030204" pitchFamily="18" charset="0"/>
              </a:rPr>
              <a:t> России от 28.06.2013 № 491</a:t>
            </a:r>
            <a:r>
              <a:rPr lang="ru-RU" sz="12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)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2996952"/>
            <a:ext cx="8280921" cy="936104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</a:rPr>
              <a:t>Порядок проведения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государственной итоговой аттестации по образовательным программам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основного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общего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образования (утв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. приказом Минобрнауки России №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1394 </a:t>
            </a:r>
            <a:r>
              <a:rPr lang="ru-RU" sz="1400" b="1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от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25.12.2013)</a:t>
            </a:r>
          </a:p>
        </p:txBody>
      </p:sp>
    </p:spTree>
    <p:extLst>
      <p:ext uri="{BB962C8B-B14F-4D97-AF65-F5344CB8AC3E}">
        <p14:creationId xmlns:p14="http://schemas.microsoft.com/office/powerpoint/2010/main" val="27306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660731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6375" y="332674"/>
            <a:ext cx="7488238" cy="46166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Расписание ГИА-9</a:t>
            </a:r>
            <a:endParaRPr lang="ru-RU" sz="24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21931" y="2349984"/>
            <a:ext cx="306388" cy="14393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ru-RU" kern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76388" y="1196752"/>
            <a:ext cx="6763929" cy="1433711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Досрочный период – апрель 2015 года</a:t>
            </a:r>
            <a:endParaRPr lang="ru-RU" sz="1400" b="1" u="sng" dirty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20.04.2015 – математика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22.04.2015 – обществознание,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химия, литература, информатика и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ИКТ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24.04.2015 – русский язык</a:t>
            </a:r>
            <a:endParaRPr lang="ru-RU" sz="1400" dirty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27.04.2015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– география,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история, биология, иностранные языки,  физика</a:t>
            </a:r>
            <a:endParaRPr lang="ru-RU" sz="14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29.04.2015 – 07.05.2015 - резервы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80480" y="2666209"/>
            <a:ext cx="6763929" cy="132535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rgbClr val="2E3192"/>
                </a:solidFill>
                <a:latin typeface="Cambria" pitchFamily="18" charset="0"/>
              </a:rPr>
              <a:t>Основной период – май-июнь 2015 года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27.05.2015 – математика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29.05.2015 – обществознание,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химия, литература, информатика и </a:t>
            </a: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ИКТ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03.06.2015 – русский язык</a:t>
            </a:r>
            <a:endParaRPr lang="ru-RU" sz="1400" dirty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05.06.2015 – география,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история, биология, иностранные языки,  физика</a:t>
            </a:r>
            <a:endParaRPr lang="ru-RU" sz="14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08.06.2015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– </a:t>
            </a: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18.06.2015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- резервы</a:t>
            </a:r>
          </a:p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80480" y="4034280"/>
            <a:ext cx="6763929" cy="132939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b="1" u="sng" dirty="0" smtClean="0">
                <a:solidFill>
                  <a:srgbClr val="FF0000"/>
                </a:solidFill>
                <a:latin typeface="Cambria" pitchFamily="18" charset="0"/>
              </a:rPr>
              <a:t>Дополнительный период – август 2015 года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03.08.2015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– русский язык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05.08.2015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– обществознание, химия, литература, информатика и ИКТ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07.08.2015 – математика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10.08.2015 – география,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история, биология, иностранные языки,  физика</a:t>
            </a:r>
            <a:endParaRPr lang="ru-RU" sz="1400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11.08.2015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– </a:t>
            </a: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14.08.2015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- резервы</a:t>
            </a:r>
          </a:p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76377" y="5414357"/>
            <a:ext cx="6763929" cy="1224459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  <a:p>
            <a:pPr algn="just">
              <a:defRPr/>
            </a:pPr>
            <a:r>
              <a:rPr lang="ru-RU" sz="1400" b="1" u="sng" dirty="0">
                <a:solidFill>
                  <a:srgbClr val="FF0000"/>
                </a:solidFill>
                <a:latin typeface="Cambria" pitchFamily="18" charset="0"/>
              </a:rPr>
              <a:t>С</a:t>
            </a:r>
            <a:r>
              <a:rPr lang="ru-RU" sz="1400" b="1" u="sng" dirty="0" smtClean="0">
                <a:solidFill>
                  <a:srgbClr val="FF0000"/>
                </a:solidFill>
                <a:latin typeface="Cambria" pitchFamily="18" charset="0"/>
              </a:rPr>
              <a:t>ентябрь  2015 года для участников, окончивших школу со справкой 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07.09.2015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– математика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09.09.2015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– обществознание, химия, литература, информатика и ИКТ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11.09.2015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– география, история, биология, иностранные языки,  физика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2E3192"/>
                </a:solidFill>
                <a:latin typeface="Cambria" pitchFamily="18" charset="0"/>
              </a:rPr>
              <a:t>14.09.2015 – русский </a:t>
            </a:r>
            <a:r>
              <a:rPr lang="ru-RU" sz="1400" dirty="0">
                <a:solidFill>
                  <a:srgbClr val="2E3192"/>
                </a:solidFill>
                <a:latin typeface="Cambria" pitchFamily="18" charset="0"/>
              </a:rPr>
              <a:t>язык</a:t>
            </a:r>
          </a:p>
          <a:p>
            <a:pPr algn="just">
              <a:defRPr/>
            </a:pP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16.09.2015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– </a:t>
            </a:r>
            <a:r>
              <a:rPr lang="ru-RU" sz="1400" dirty="0" smtClean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22.09.2015 </a:t>
            </a:r>
            <a:r>
              <a:rPr lang="ru-RU" sz="1400" dirty="0">
                <a:solidFill>
                  <a:srgbClr val="C0504D">
                    <a:lumMod val="75000"/>
                  </a:srgbClr>
                </a:solidFill>
                <a:latin typeface="Cambria" pitchFamily="18" charset="0"/>
              </a:rPr>
              <a:t>- резервы</a:t>
            </a:r>
          </a:p>
          <a:p>
            <a:pPr algn="just">
              <a:defRPr/>
            </a:pPr>
            <a:endParaRPr lang="ru-RU" sz="1400" b="1" u="sng" dirty="0" smtClean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78" y="1214342"/>
            <a:ext cx="2952453" cy="196399"/>
          </a:xfrm>
          <a:prstGeom prst="rect">
            <a:avLst/>
          </a:prstGeom>
          <a:noFill/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</a:rPr>
              <a:t>регистрация </a:t>
            </a:r>
            <a:r>
              <a:rPr lang="ru-RU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на сдачу экзаменов до 01.03.2015</a:t>
            </a:r>
            <a:endParaRPr lang="ru-RU" sz="1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52737"/>
            <a:ext cx="9144001" cy="5805264"/>
          </a:xfrm>
          <a:prstGeom prst="rect">
            <a:avLst/>
          </a:prstGeom>
        </p:spPr>
      </p:pic>
      <p:sp>
        <p:nvSpPr>
          <p:cNvPr id="6" name="Содержимое 8"/>
          <p:cNvSpPr txBox="1">
            <a:spLocks/>
          </p:cNvSpPr>
          <p:nvPr/>
        </p:nvSpPr>
        <p:spPr>
          <a:xfrm>
            <a:off x="719571" y="2132856"/>
            <a:ext cx="7704856" cy="374441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ru-RU" dirty="0" smtClean="0">
              <a:solidFill>
                <a:prstClr val="black"/>
              </a:solidFill>
            </a:endParaRPr>
          </a:p>
          <a:p>
            <a:pPr>
              <a:buFont typeface="Arial" charset="0"/>
              <a:buNone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179513" y="2799168"/>
            <a:ext cx="8856983" cy="307810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Республики Башкортостан: </a:t>
            </a:r>
            <a:r>
              <a:rPr lang="en-US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www.morb.ru</a:t>
            </a: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Телефоны «горячей линии ЕГЭ»: 8 (347) 218-03-81; 8 (347) 272-05-88 </a:t>
            </a:r>
            <a:endParaRPr lang="ru-RU" sz="20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23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  <a:t>Государственная итоговая аттестация</a:t>
            </a:r>
            <a:endParaRPr lang="ru-RU" sz="32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400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i="1" dirty="0" smtClean="0">
                <a:solidFill>
                  <a:srgbClr val="0070C0"/>
                </a:solidFill>
              </a:rPr>
              <a:t>ГИА</a:t>
            </a:r>
            <a:r>
              <a:rPr lang="ru-RU" i="1" dirty="0">
                <a:solidFill>
                  <a:srgbClr val="0070C0"/>
                </a:solidFill>
              </a:rPr>
              <a:t>, завершающая освоение имеющих государственную аккредитацию основных образовательных программ </a:t>
            </a:r>
            <a:r>
              <a:rPr lang="ru-RU" i="1" dirty="0" smtClean="0">
                <a:solidFill>
                  <a:srgbClr val="0070C0"/>
                </a:solidFill>
              </a:rPr>
              <a:t>основного </a:t>
            </a:r>
            <a:r>
              <a:rPr lang="ru-RU" i="1" dirty="0">
                <a:solidFill>
                  <a:srgbClr val="0070C0"/>
                </a:solidFill>
              </a:rPr>
              <a:t>общего образования, является </a:t>
            </a:r>
            <a:r>
              <a:rPr lang="ru-RU" b="1" i="1" dirty="0">
                <a:solidFill>
                  <a:srgbClr val="FF0000"/>
                </a:solidFill>
              </a:rPr>
              <a:t>обязательной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/>
              <a:t>ГИА проводится:</a:t>
            </a:r>
          </a:p>
          <a:p>
            <a:r>
              <a:rPr lang="ru-RU" dirty="0"/>
              <a:t>а) </a:t>
            </a:r>
            <a:r>
              <a:rPr lang="ru-RU" b="1" dirty="0"/>
              <a:t>в форме </a:t>
            </a:r>
            <a:r>
              <a:rPr lang="ru-RU" b="1" dirty="0" smtClean="0"/>
              <a:t>основного </a:t>
            </a:r>
            <a:r>
              <a:rPr lang="ru-RU" b="1" dirty="0"/>
              <a:t>государственного экзамена (далее - </a:t>
            </a:r>
            <a:r>
              <a:rPr lang="ru-RU" b="1" dirty="0" smtClean="0"/>
              <a:t>ОГЭ) </a:t>
            </a:r>
            <a:r>
              <a:rPr lang="ru-RU" dirty="0" smtClean="0"/>
              <a:t>с использованием контрольных измерительных материалов, представляющих собой комплексы заданий стандартизированной формы </a:t>
            </a:r>
          </a:p>
          <a:p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b="1" dirty="0"/>
              <a:t>в форме государственного выпускного экзамена (далее - ГВЭ</a:t>
            </a:r>
            <a:r>
              <a:rPr lang="ru-RU" dirty="0"/>
              <a:t>) с использованием текстов, тем, заданий, </a:t>
            </a:r>
            <a:r>
              <a:rPr lang="ru-RU" dirty="0" smtClean="0"/>
              <a:t>билетов</a:t>
            </a:r>
            <a:endParaRPr lang="ru-RU" dirty="0"/>
          </a:p>
          <a:p>
            <a:r>
              <a:rPr lang="ru-RU" dirty="0"/>
              <a:t>в) </a:t>
            </a:r>
            <a:r>
              <a:rPr lang="ru-RU" dirty="0" smtClean="0"/>
              <a:t>по родным  языкам и родной литературе в </a:t>
            </a:r>
            <a:r>
              <a:rPr lang="ru-RU" dirty="0"/>
              <a:t>форме, устанавливаемой </a:t>
            </a:r>
            <a:r>
              <a:rPr lang="ru-RU" dirty="0" smtClean="0"/>
              <a:t>Министерством образования РБ</a:t>
            </a:r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8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Cambria" pitchFamily="18" charset="0"/>
              </a:rPr>
              <a:t>Государственный выпускной экзамен</a:t>
            </a:r>
            <a:endParaRPr lang="ru-RU" sz="36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54461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обучающихся </a:t>
            </a:r>
            <a:r>
              <a:rPr lang="ru-RU" dirty="0" smtClean="0"/>
              <a:t>в </a:t>
            </a:r>
            <a:r>
              <a:rPr lang="ru-RU" dirty="0"/>
              <a:t>специальных учебно-воспитательных учреждениях закрытого типа, а также в учреждениях, исполняющих наказание в виде лишения </a:t>
            </a:r>
            <a:r>
              <a:rPr lang="ru-RU" dirty="0" smtClean="0"/>
              <a:t>свободы;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sz="1300" dirty="0" smtClean="0"/>
          </a:p>
          <a:p>
            <a:r>
              <a:rPr lang="ru-RU" b="1" dirty="0" smtClean="0">
                <a:solidFill>
                  <a:schemeClr val="accent4"/>
                </a:solidFill>
              </a:rPr>
              <a:t> </a:t>
            </a:r>
            <a:r>
              <a:rPr lang="ru-RU" b="1" dirty="0">
                <a:solidFill>
                  <a:schemeClr val="accent4"/>
                </a:solidFill>
              </a:rPr>
              <a:t>для обучающихся с ограниченными возможностями </a:t>
            </a:r>
            <a:r>
              <a:rPr lang="ru-RU" b="1" dirty="0" smtClean="0">
                <a:solidFill>
                  <a:schemeClr val="accent4"/>
                </a:solidFill>
              </a:rPr>
              <a:t>здоровья, </a:t>
            </a:r>
            <a:r>
              <a:rPr lang="ru-RU" b="1" dirty="0">
                <a:solidFill>
                  <a:schemeClr val="accent4"/>
                </a:solidFill>
              </a:rPr>
              <a:t>для обучающихся детей-инвалидов и </a:t>
            </a:r>
            <a:r>
              <a:rPr lang="ru-RU" b="1" dirty="0" smtClean="0">
                <a:solidFill>
                  <a:schemeClr val="accent4"/>
                </a:solidFill>
              </a:rPr>
              <a:t>инвалидов, освоивших образовательные программы основного общего образования;</a:t>
            </a:r>
          </a:p>
          <a:p>
            <a:endParaRPr lang="ru-RU" b="1" dirty="0" smtClean="0">
              <a:solidFill>
                <a:schemeClr val="accent4"/>
              </a:solidFill>
            </a:endParaRPr>
          </a:p>
          <a:p>
            <a:r>
              <a:rPr lang="ru-RU" dirty="0" smtClean="0"/>
              <a:t> </a:t>
            </a:r>
            <a:r>
              <a:rPr lang="ru-RU" dirty="0"/>
              <a:t>для обучающихся, освоивших в 2014 и 2015 </a:t>
            </a:r>
            <a:r>
              <a:rPr lang="ru-RU" dirty="0" err="1" smtClean="0"/>
              <a:t>г.г</a:t>
            </a:r>
            <a:r>
              <a:rPr lang="ru-RU" dirty="0" smtClean="0"/>
              <a:t>. образовательные </a:t>
            </a:r>
            <a:r>
              <a:rPr lang="ru-RU" dirty="0"/>
              <a:t>программы </a:t>
            </a:r>
            <a:r>
              <a:rPr lang="ru-RU" dirty="0" smtClean="0"/>
              <a:t>основного </a:t>
            </a:r>
            <a:r>
              <a:rPr lang="ru-RU" dirty="0"/>
              <a:t>общего образования в образовательных организациях, расположенных на территориях Республики Крым и города федерального значения Севастополя;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37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0801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  <a:t>Допуск </a:t>
            </a:r>
            <a:b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  <a:t>к государственной итоговой аттестации</a:t>
            </a:r>
            <a:endParaRPr lang="ru-RU" sz="32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К ГИА </a:t>
            </a:r>
            <a:r>
              <a:rPr lang="ru-RU" dirty="0"/>
              <a:t>допускаются обучающиеся, </a:t>
            </a:r>
            <a:r>
              <a:rPr lang="ru-RU" b="1" dirty="0"/>
              <a:t>не имеющие </a:t>
            </a:r>
            <a:r>
              <a:rPr lang="ru-RU" dirty="0"/>
              <a:t>академической </a:t>
            </a:r>
            <a:r>
              <a:rPr lang="ru-RU" dirty="0" smtClean="0"/>
              <a:t>задолженности и в </a:t>
            </a:r>
            <a:r>
              <a:rPr lang="ru-RU" dirty="0"/>
              <a:t>полном объеме выполнившие учебный план или индивидуальный учебный план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имеющие годовые отметки по всем учебным предметам учебного плана за </a:t>
            </a:r>
            <a:r>
              <a:rPr lang="en-US" dirty="0" smtClean="0"/>
              <a:t>IX</a:t>
            </a:r>
            <a:r>
              <a:rPr lang="ru-RU" dirty="0" smtClean="0"/>
              <a:t> класс </a:t>
            </a:r>
            <a:r>
              <a:rPr lang="ru-RU" b="1" dirty="0" smtClean="0"/>
              <a:t>не </a:t>
            </a:r>
            <a:r>
              <a:rPr lang="ru-RU" b="1" dirty="0"/>
              <a:t>ниже удовлетворительных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9238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Предметы для прохождения ГИА-9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Обязательные</a:t>
            </a:r>
            <a:r>
              <a:rPr lang="ru-RU" dirty="0" smtClean="0"/>
              <a:t>: русский </a:t>
            </a:r>
            <a:r>
              <a:rPr lang="ru-RU" dirty="0"/>
              <a:t>язык; математика</a:t>
            </a:r>
          </a:p>
          <a:p>
            <a:r>
              <a:rPr lang="ru-RU" b="1" dirty="0" smtClean="0"/>
              <a:t>Предметы по выбору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литература, физика, химия, биология, география, история, обществознание, иностранные языки </a:t>
            </a:r>
            <a:r>
              <a:rPr lang="ru-RU" dirty="0"/>
              <a:t>(английский, немецкий, французский, испанский языки), </a:t>
            </a:r>
            <a:r>
              <a:rPr lang="ru-RU" dirty="0" smtClean="0"/>
              <a:t>информатика </a:t>
            </a:r>
            <a:r>
              <a:rPr lang="ru-RU" dirty="0"/>
              <a:t>и </a:t>
            </a:r>
            <a:r>
              <a:rPr lang="ru-RU" dirty="0" smtClean="0"/>
              <a:t>ИКТ, </a:t>
            </a:r>
            <a:r>
              <a:rPr lang="ru-RU" dirty="0"/>
              <a:t>а также </a:t>
            </a:r>
            <a:r>
              <a:rPr lang="ru-RU" dirty="0" smtClean="0"/>
              <a:t>родной язык </a:t>
            </a:r>
            <a:r>
              <a:rPr lang="ru-RU" dirty="0"/>
              <a:t>и </a:t>
            </a:r>
            <a:r>
              <a:rPr lang="ru-RU" dirty="0" smtClean="0"/>
              <a:t>литература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4131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485" y="2932234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58750" y="405825"/>
            <a:ext cx="7488238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    Изменения, дополнения  </a:t>
            </a:r>
            <a:r>
              <a:rPr lang="ru-RU" sz="2200" b="1" dirty="0">
                <a:solidFill>
                  <a:srgbClr val="2E3192"/>
                </a:solidFill>
                <a:latin typeface="Cambria" pitchFamily="18" charset="0"/>
              </a:rPr>
              <a:t>в </a:t>
            </a:r>
            <a:r>
              <a:rPr lang="ru-RU" sz="2200" b="1" dirty="0" smtClean="0">
                <a:solidFill>
                  <a:srgbClr val="2E3192"/>
                </a:solidFill>
                <a:latin typeface="Cambria" pitchFamily="18" charset="0"/>
              </a:rPr>
              <a:t>порядке проведения ГИА-9</a:t>
            </a:r>
            <a:endParaRPr lang="ru-RU" sz="22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16016" y="-3491869"/>
            <a:ext cx="59766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5219" y="1340768"/>
            <a:ext cx="3790823" cy="100811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В форме ГВЭ экзамены сдают обучающиеся образовательные организации Республики Крым и города федерального значения Севастополь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5219" y="4893161"/>
            <a:ext cx="3790823" cy="112812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Экзаменатор-собеседник для проведения ГВЭ в устной форме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1340768"/>
            <a:ext cx="3790823" cy="1152128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Обучающиеся вправе изменить перечень выбранных предметов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за две недели до начала соответствующих экзаменов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при наличии уважительных причин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81687" y="2852934"/>
            <a:ext cx="3790823" cy="172819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ОИВ обеспечивают перевод суммы первичных баллов за экзаменационные работы в форме ОГЭ и ГВЭ в пятибалльную систему оценивания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93148" y="2492896"/>
            <a:ext cx="3790823" cy="2088233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Расписание ГИА-9:</a:t>
            </a:r>
          </a:p>
          <a:p>
            <a:pPr>
              <a:spcBef>
                <a:spcPct val="0"/>
              </a:spcBef>
            </a:pPr>
            <a:endParaRPr lang="ru-RU" sz="1400" b="1" dirty="0" smtClean="0">
              <a:solidFill>
                <a:srgbClr val="2E3192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досрочные период – апрель 2015 года</a:t>
            </a:r>
          </a:p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основной период – май-июнь 2015 года</a:t>
            </a:r>
          </a:p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дополнит. период – август 2015 года</a:t>
            </a:r>
          </a:p>
          <a:p>
            <a:pPr>
              <a:spcBef>
                <a:spcPct val="0"/>
              </a:spcBef>
            </a:pP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сентябрь 2015 года для участников, окончивших школу со справкой</a:t>
            </a:r>
            <a:endParaRPr lang="ru-RU" sz="14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61924" y="4893160"/>
            <a:ext cx="3790823" cy="1128125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Определение </a:t>
            </a:r>
            <a:r>
              <a:rPr lang="ru-RU" sz="14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места для личных вещей участников ГИА в здании </a:t>
            </a:r>
            <a:r>
              <a:rPr lang="ru-RU" sz="1400" dirty="0" smtClean="0">
                <a:solidFill>
                  <a:srgbClr val="2E3192"/>
                </a:solidFill>
                <a:latin typeface="Cambria" panose="02040503050406030204" pitchFamily="18" charset="0"/>
              </a:rPr>
              <a:t>(комплексе зданий), где расположен ППЭ</a:t>
            </a:r>
            <a:endParaRPr lang="ru-RU" sz="1400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7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Требования к лицам, привлекаемым к ОГЭ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Соответствующая подготовка руководителей и организаторов;</a:t>
            </a:r>
          </a:p>
          <a:p>
            <a:r>
              <a:rPr lang="ru-RU" sz="2000" b="1" dirty="0" smtClean="0"/>
              <a:t>Руководителями и организаторами ППЭ не могут быть </a:t>
            </a:r>
            <a:r>
              <a:rPr lang="ru-RU" sz="2000" b="1" dirty="0" err="1" smtClean="0"/>
              <a:t>тех.специалисты</a:t>
            </a:r>
            <a:r>
              <a:rPr lang="ru-RU" sz="2000" b="1" dirty="0" smtClean="0"/>
              <a:t>, специалисты по проведению инструктажа и обеспечению </a:t>
            </a:r>
            <a:r>
              <a:rPr lang="ru-RU" sz="2000" b="1" dirty="0" err="1" smtClean="0"/>
              <a:t>лаб.работ</a:t>
            </a:r>
            <a:r>
              <a:rPr lang="ru-RU" sz="2000" b="1" dirty="0" smtClean="0"/>
              <a:t>, ассистенты, работники ОО, являющихся учителями обучающихся , сдающих экзамен в данном ППЭ;</a:t>
            </a:r>
          </a:p>
          <a:p>
            <a:r>
              <a:rPr lang="ru-RU" sz="2000" b="1" dirty="0" smtClean="0"/>
              <a:t>В состав организаторов и ассистентов не входят специалисты по данному предмету.</a:t>
            </a:r>
          </a:p>
          <a:p>
            <a:endParaRPr lang="ru-RU" sz="2000" b="1" dirty="0"/>
          </a:p>
          <a:p>
            <a:r>
              <a:rPr lang="ru-RU" sz="2000" b="1" dirty="0" smtClean="0"/>
              <a:t>Перечисленные лица, а также экзаменаторы-собеседники (по </a:t>
            </a:r>
            <a:r>
              <a:rPr lang="ru-RU" sz="2000" b="1" dirty="0" err="1" smtClean="0"/>
              <a:t>ин.яз</a:t>
            </a:r>
            <a:r>
              <a:rPr lang="ru-RU" sz="2000" b="1" dirty="0" smtClean="0"/>
              <a:t> устная часть, для ГВЭ в устной форме) информируются в месте расположения ППЭ, в который они направляются, не ранее чем за три рабочих дня до проведения экзамена по соответствующему предмету.</a:t>
            </a:r>
          </a:p>
          <a:p>
            <a:endParaRPr lang="ru-RU" sz="16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36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Запрещается</a:t>
            </a:r>
            <a:r>
              <a:rPr lang="ru-RU" sz="3100" b="1" dirty="0">
                <a:solidFill>
                  <a:srgbClr val="FF0000"/>
                </a:solidFill>
              </a:rPr>
              <a:t>:</a:t>
            </a:r>
            <a:br>
              <a:rPr lang="ru-RU" sz="3100" b="1" dirty="0">
                <a:solidFill>
                  <a:srgbClr val="FF0000"/>
                </a:solidFill>
              </a:rPr>
            </a:b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1) обучающимся – иметь при себе средства связи, ЭВТ, фото-, видео-, аудиоаппаратуру, справочные материалы и иные средства хранения и передачи информации;</a:t>
            </a:r>
          </a:p>
          <a:p>
            <a:pPr marL="0" indent="0">
              <a:buNone/>
            </a:pPr>
            <a:r>
              <a:rPr lang="ru-RU" sz="2400" b="1" dirty="0" smtClean="0"/>
              <a:t>2) обучающимся, организаторам, ассистентам, оказывающим необходимую помощь лица с ОВЗ, техническим специалистам, </a:t>
            </a:r>
            <a:r>
              <a:rPr lang="ru-RU" sz="2400" b="1" dirty="0" smtClean="0">
                <a:solidFill>
                  <a:srgbClr val="FF0000"/>
                </a:solidFill>
              </a:rPr>
              <a:t>специалистам </a:t>
            </a:r>
            <a:r>
              <a:rPr lang="ru-RU" sz="2400" b="1" dirty="0">
                <a:solidFill>
                  <a:srgbClr val="FF0000"/>
                </a:solidFill>
              </a:rPr>
              <a:t>по проведению инструктажа и обеспечению лабораторных </a:t>
            </a:r>
            <a:r>
              <a:rPr lang="ru-RU" sz="2400" b="1" dirty="0" smtClean="0">
                <a:solidFill>
                  <a:srgbClr val="FF0000"/>
                </a:solidFill>
              </a:rPr>
              <a:t>работ, экзаменаторам-собеседникам, ведущим </a:t>
            </a:r>
            <a:r>
              <a:rPr lang="ru-RU" sz="2400" b="1" dirty="0">
                <a:solidFill>
                  <a:srgbClr val="FF0000"/>
                </a:solidFill>
              </a:rPr>
              <a:t>собеседование при проведении устной части экзамена по иностранному </a:t>
            </a:r>
            <a:r>
              <a:rPr lang="ru-RU" sz="2400" b="1" dirty="0" smtClean="0">
                <a:solidFill>
                  <a:srgbClr val="FF0000"/>
                </a:solidFill>
              </a:rPr>
              <a:t>языку, экспертам, оценивающим устные ответы обучающихся при проведении устной части экзамена по </a:t>
            </a:r>
            <a:r>
              <a:rPr lang="ru-RU" sz="2400" b="1" dirty="0" err="1" smtClean="0">
                <a:solidFill>
                  <a:srgbClr val="FF0000"/>
                </a:solidFill>
              </a:rPr>
              <a:t>ин.яз</a:t>
            </a:r>
            <a:r>
              <a:rPr lang="ru-RU" sz="2400" b="1" dirty="0" smtClean="0">
                <a:solidFill>
                  <a:srgbClr val="FF0000"/>
                </a:solidFill>
              </a:rPr>
              <a:t>., экспертам, оценивающим выполнение лабораторных работ по химии </a:t>
            </a:r>
            <a:r>
              <a:rPr lang="ru-RU" sz="2400" b="1" dirty="0" smtClean="0"/>
              <a:t>– иметь при себе средства связи, выносить из аудиторий ЭМ, фотографировать</a:t>
            </a:r>
          </a:p>
        </p:txBody>
      </p:sp>
    </p:spTree>
    <p:extLst>
      <p:ext uri="{BB962C8B-B14F-4D97-AF65-F5344CB8AC3E}">
        <p14:creationId xmlns:p14="http://schemas.microsoft.com/office/powerpoint/2010/main" val="2897828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ased_W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1737</Words>
  <Application>Microsoft Office PowerPoint</Application>
  <PresentationFormat>Экран (4:3)</PresentationFormat>
  <Paragraphs>154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Тема Office</vt:lpstr>
      <vt:lpstr>Zased_W_</vt:lpstr>
      <vt:lpstr>4_Тема Office</vt:lpstr>
      <vt:lpstr>Организация и проведение ГИА-9 в 2015 году  </vt:lpstr>
      <vt:lpstr>Презентация PowerPoint</vt:lpstr>
      <vt:lpstr>Государственная итоговая аттестация</vt:lpstr>
      <vt:lpstr>Государственный выпускной экзамен</vt:lpstr>
      <vt:lpstr>Допуск  к государственной итоговой аттестации</vt:lpstr>
      <vt:lpstr>Предметы для прохождения ГИА-9</vt:lpstr>
      <vt:lpstr>Презентация PowerPoint</vt:lpstr>
      <vt:lpstr>Требования к лицам, привлекаемым к ОГЭ</vt:lpstr>
      <vt:lpstr> Запрещается: </vt:lpstr>
      <vt:lpstr>Запрещается: </vt:lpstr>
      <vt:lpstr>Повторная сдача ГИА-9</vt:lpstr>
      <vt:lpstr>Методические рекомендации</vt:lpstr>
      <vt:lpstr>Лица с ОВЗ</vt:lpstr>
      <vt:lpstr>Особенности проведения ОГЭ для ОВЗ</vt:lpstr>
      <vt:lpstr>Особенности проведения ОГЭ для ОВЗ</vt:lpstr>
      <vt:lpstr>Особенности проведения ОГЭ для ОВЗ</vt:lpstr>
      <vt:lpstr>Особенности сдачи ОГЭ по иностранным языкам</vt:lpstr>
      <vt:lpstr>Требования к специалистам в аудиториях во время  сдачи ОГЭ</vt:lpstr>
      <vt:lpstr>Административные меры наказания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и процедурные особенности проведения государственной итоговой аттестации в 2015 году</dc:title>
  <dc:creator>Миникеева Жанна Вильевна</dc:creator>
  <cp:lastModifiedBy>User</cp:lastModifiedBy>
  <cp:revision>67</cp:revision>
  <cp:lastPrinted>2015-03-12T10:51:41Z</cp:lastPrinted>
  <dcterms:created xsi:type="dcterms:W3CDTF">2014-10-23T03:33:29Z</dcterms:created>
  <dcterms:modified xsi:type="dcterms:W3CDTF">2015-03-16T07:50:36Z</dcterms:modified>
</cp:coreProperties>
</file>