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E675-BB45-46B4-9B9D-7B2065C70C12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BAD6-F9FC-4807-9D2D-0706B3198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24434-8DE8-4EFA-A7EB-8CE886AABDFE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401C8-F65C-4CB3-AED2-7F000B278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46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6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Письмо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12 марта 2015 года №02-72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6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6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31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соответствии с Порядком проведения ГИА по образовательным программам среднего общего образования, утвержденного приказом от 26 декабря 2013 года №1400 МОН: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1.РЦОИ на основном этапе осуществляет обработку по русскому языку не позднее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6-ти календарных дней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по математике (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профильный уровень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не позднее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4-х календарных дней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по математике (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базовый уровень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не позднее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3-х календарных дней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остальных предметов – не позднее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4-х календарных дней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а по экзаменам досрочного и дополнительного этапов – не позднее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3-х календарных дней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2.Централизованная обработка завершается не позднее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5-ти рабочих дней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момента получения результатов обработки бланков на региональном уровне (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 исключением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централизованной проверки экзаменационных работ, 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направленных на перепроверку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07E8-C6A6-4039-998F-1B91E483BE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E2FB-5905-407F-93CB-5F5B61F4933F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06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3574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Нормативные и процедурные особенности проведения ЕГЭ </a:t>
            </a:r>
            <a:r>
              <a:rPr lang="en-US" b="1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b="1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2015 году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500570"/>
            <a:ext cx="6858048" cy="164307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Миникеева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Жанна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Вильевна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начальник отдела государственной итоговой аттестации и оценки качества образования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0034" y="165101"/>
            <a:ext cx="8469341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Типичные нарушения при проведении ГИА - 9 и ЕГЭ, выявленные </a:t>
            </a:r>
            <a:r>
              <a:rPr lang="ru-RU" sz="2000" b="1" dirty="0" err="1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Рособрнадзором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в ходе проведения плановых проверок</a:t>
            </a: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786874" cy="5715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ru-RU" sz="2200" dirty="0">
                <a:solidFill>
                  <a:srgbClr val="FFFFFF"/>
                </a:solidFill>
                <a:cs typeface="Arial" charset="0"/>
              </a:rPr>
              <a:t>К прохождению ГИА в форме ГВЭ были допущены  выпускники общеобразовательных организаций как выпускники с ограниченными возможностями здоровья и дети-инвалиды и инвалиды </a:t>
            </a:r>
            <a:r>
              <a:rPr lang="ru-RU" sz="2200" b="1" dirty="0">
                <a:solidFill>
                  <a:srgbClr val="FFC000"/>
                </a:solidFill>
                <a:cs typeface="Arial" charset="0"/>
              </a:rPr>
              <a:t>при отсутствии оснований </a:t>
            </a:r>
            <a:r>
              <a:rPr lang="ru-RU" sz="2200" dirty="0">
                <a:solidFill>
                  <a:srgbClr val="FFFFFF"/>
                </a:solidFill>
                <a:cs typeface="Arial" charset="0"/>
              </a:rPr>
              <a:t>(рекомендаций психолого-медико-педагогической комиссии или справки, подтверждающей факт установления инвалидности, выданной федеральным государственным учреждением).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ru-RU" sz="2200" dirty="0">
                <a:solidFill>
                  <a:srgbClr val="FFFFFF"/>
                </a:solidFill>
                <a:cs typeface="Arial" charset="0"/>
              </a:rPr>
              <a:t>Для выпускников продолжительность экзамена увеличена на 1,5 часа </a:t>
            </a:r>
            <a:r>
              <a:rPr lang="ru-RU" sz="2200" b="1" dirty="0">
                <a:solidFill>
                  <a:srgbClr val="FFC000"/>
                </a:solidFill>
                <a:cs typeface="Arial" charset="0"/>
              </a:rPr>
              <a:t>при отсутствии оснований</a:t>
            </a:r>
            <a:r>
              <a:rPr lang="ru-RU" sz="2200" dirty="0">
                <a:solidFill>
                  <a:srgbClr val="FFFFFF"/>
                </a:solidFill>
                <a:cs typeface="Arial" charset="0"/>
              </a:rPr>
              <a:t>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ru-RU" sz="2200" dirty="0">
                <a:solidFill>
                  <a:srgbClr val="FFFFFF"/>
                </a:solidFill>
                <a:cs typeface="Arial" charset="0"/>
              </a:rPr>
              <a:t>Решение об отмене результатов ЕГЭ принято ГЭК  в срок более чем 2 рабочих дня с момента документального подтверждения факта нарушения участником ЕГЭ установленного порядка проведения ЕГЭ.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ru-RU" sz="2200" dirty="0">
                <a:solidFill>
                  <a:srgbClr val="FFFFFF"/>
                </a:solidFill>
                <a:cs typeface="Arial" charset="0"/>
              </a:rPr>
              <a:t>Выпускники подали заявления об изменении перечня общеобразовательных предметов, по которым они планировали сдавать ЕГЭ, </a:t>
            </a:r>
            <a:r>
              <a:rPr lang="ru-RU" sz="2200" b="1" dirty="0">
                <a:solidFill>
                  <a:srgbClr val="FFC000"/>
                </a:solidFill>
                <a:cs typeface="Arial" charset="0"/>
              </a:rPr>
              <a:t>позже установленного срока.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ru-RU" sz="2200" dirty="0">
                <a:solidFill>
                  <a:srgbClr val="FFFFFF"/>
                </a:solidFill>
                <a:cs typeface="Arial" charset="0"/>
              </a:rPr>
              <a:t>Участники сдавали экзамены в аудиториях </a:t>
            </a:r>
            <a:r>
              <a:rPr lang="ru-RU" sz="2200" dirty="0">
                <a:solidFill>
                  <a:srgbClr val="FFC000"/>
                </a:solidFill>
                <a:cs typeface="Arial" charset="0"/>
              </a:rPr>
              <a:t>не в соответствии с </a:t>
            </a:r>
            <a:r>
              <a:rPr lang="ru-RU" sz="2200" dirty="0">
                <a:solidFill>
                  <a:srgbClr val="FFFFFF"/>
                </a:solidFill>
                <a:cs typeface="Arial" charset="0"/>
              </a:rPr>
              <a:t>автоматизированным распределением.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65101"/>
            <a:ext cx="8678893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Одинаковые тексты экзаменационных работ участников ЕГЭ-2014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837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07811"/>
            <a:ext cx="8554335" cy="576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889317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Работы одного участника ЕГЭ, выполненные разными почерками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939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72145"/>
            <a:ext cx="8750331" cy="59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63444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Одновременная сдача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ЕГЭ одним и тем же участником в одном ППЭ, </a:t>
            </a:r>
            <a:endParaRPr lang="ru-RU" sz="2000" b="1" dirty="0" smtClean="0">
              <a:solidFill>
                <a:srgbClr val="C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но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 разных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аудиториях</a:t>
            </a:r>
          </a:p>
        </p:txBody>
      </p:sp>
      <p:pic>
        <p:nvPicPr>
          <p:cNvPr id="6041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44" y="741305"/>
            <a:ext cx="8823570" cy="5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10632"/>
            <a:ext cx="8393141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Несовпадение поставленных диагнозов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4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70" y="928670"/>
            <a:ext cx="8901081" cy="54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17882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Медицинская справка с несуществующим диагнозом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24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38846"/>
            <a:ext cx="8607455" cy="56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8"/>
          <p:cNvSpPr txBox="1">
            <a:spLocks/>
          </p:cNvSpPr>
          <p:nvPr/>
        </p:nvSpPr>
        <p:spPr>
          <a:xfrm>
            <a:off x="719571" y="2132856"/>
            <a:ext cx="7704856" cy="37444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Font typeface="Arial" charset="0"/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556792"/>
            <a:ext cx="8856984" cy="43204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портал ЕГЭ:</a:t>
            </a:r>
            <a:r>
              <a:rPr lang="en-US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http://ege.edu.ru</a:t>
            </a:r>
            <a:r>
              <a:rPr lang="en-US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20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институт педагогических измерений: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http://fipi.ru/</a:t>
            </a:r>
            <a:r>
              <a:rPr lang="ru-R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Башкортостан: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http://www.morb.ru/</a:t>
            </a:r>
            <a:endParaRPr lang="ru-RU" sz="20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/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«горячей линии ЕГЭ»: </a:t>
            </a:r>
          </a:p>
          <a:p>
            <a:pPr algn="l"/>
            <a:r>
              <a:rPr lang="ru-RU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(347) 218-03-81; </a:t>
            </a:r>
          </a:p>
          <a:p>
            <a:pPr algn="l"/>
            <a:r>
              <a:rPr lang="ru-RU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(347) 218-03-28;</a:t>
            </a:r>
          </a:p>
          <a:p>
            <a:pPr algn="l"/>
            <a:r>
              <a:rPr lang="ru-RU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8(347) 216-43-18 (ЦМОСГИА)</a:t>
            </a:r>
            <a:endParaRPr lang="ru-RU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64291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  <a:latin typeface="Cambria" pitchFamily="18" charset="0"/>
              </a:rPr>
              <a:t>Перечень нормативных правовых актов </a:t>
            </a:r>
            <a:endParaRPr lang="ru-RU" sz="3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6000792"/>
          </a:xfrm>
        </p:spPr>
        <p:txBody>
          <a:bodyPr>
            <a:noAutofit/>
          </a:bodyPr>
          <a:lstStyle/>
          <a:p>
            <a:pPr algn="just"/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Федерации» от 29.12.2012 № 273-ФЗ </a:t>
            </a:r>
          </a:p>
          <a:p>
            <a:pPr algn="just"/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Правила формирования и ведения ФИС ГИА и приема и РИС ГИА (утв. Постановлением Правительства Российской Федерации от 31.08.2013 № 755) </a:t>
            </a:r>
            <a:r>
              <a:rPr lang="ru-RU" sz="145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вносятся изменения по итогам правовой экспертизы</a:t>
            </a:r>
          </a:p>
          <a:p>
            <a:pPr algn="just"/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среднего общего образования (утв. приказом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Минобрнауки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 России от 26.12.2013 №1400) (в ред. приказа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Минобрнауки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 России от 16.01.2015 № 9)</a:t>
            </a:r>
          </a:p>
          <a:p>
            <a:pPr algn="just"/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ГИА по образовательным программам среднего общего образования (утв. приказом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Минобрнауки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 России от 26.12.2013 №1400) (в ред. приказа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Минобрнауки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 России от 16.01.2015 № 9)</a:t>
            </a:r>
          </a:p>
          <a:p>
            <a:pPr algn="just" fontAlgn="auto">
              <a:spcAft>
                <a:spcPts val="0"/>
              </a:spcAft>
            </a:pP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Порядок аккредитации граждан в качестве общественных наблюдателей (утв. приказом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России от 28.06.2013 № 491) (в ред. Приказов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России от 19.05.2014 № 552, от 12.01.2015 № 2)</a:t>
            </a:r>
          </a:p>
          <a:p>
            <a:pPr algn="just"/>
            <a:r>
              <a:rPr lang="ru-RU" sz="145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Порядок разработки, использования и хранения КИМ при проведении ГИА по образовательным программам основного общего образования и порядок разработки, использования и хранения КИМ при проведении ГИА по образовательным программам среднего общего образования (утв. приказом </a:t>
            </a:r>
            <a:r>
              <a:rPr lang="ru-RU" sz="1450" b="1" dirty="0" err="1" smtClean="0">
                <a:solidFill>
                  <a:srgbClr val="333399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45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 от 17 декабря 2013 г. № 1274) </a:t>
            </a:r>
            <a:r>
              <a:rPr lang="ru-RU" sz="145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(вносятся изменения)</a:t>
            </a:r>
          </a:p>
          <a:p>
            <a:pPr algn="just"/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Распоряжение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от 04.09.2014 №1701-10 «Об установлении минимального количества баллов ЕГЭ, необходимого для поступления на обучение по программам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бакалавриата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и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специалитета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»</a:t>
            </a:r>
          </a:p>
          <a:p>
            <a:pPr algn="just"/>
            <a:r>
              <a:rPr lang="ru-RU" sz="145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Проект 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распоряжения </a:t>
            </a:r>
            <a:r>
              <a:rPr lang="ru-RU" sz="145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45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«Об установлении минимального количества баллов ЕГЭ, подтверждающего освоение образовательной программы среднего общего образования»</a:t>
            </a:r>
            <a:endParaRPr lang="ru-RU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12747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Cambria" pitchFamily="18" charset="0"/>
              </a:rPr>
              <a:t>Изменения в Порядок аккредитации граждан в качестве общественных наблюдателей при проведении ГИА-9 и ГИА-11, </a:t>
            </a:r>
            <a:r>
              <a:rPr lang="ru-RU" sz="3100" b="1" dirty="0" err="1" smtClean="0">
                <a:solidFill>
                  <a:srgbClr val="C00000"/>
                </a:solidFill>
                <a:latin typeface="Cambria" pitchFamily="18" charset="0"/>
              </a:rPr>
              <a:t>ВсОШ</a:t>
            </a:r>
            <a: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2E3192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714488"/>
            <a:ext cx="8115328" cy="85725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ru-RU" sz="1800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Аккредитация </a:t>
            </a:r>
            <a:r>
              <a:rPr lang="ru-RU" sz="1800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завершается </a:t>
            </a:r>
            <a:r>
              <a:rPr lang="ru-RU" sz="1800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на экзамен(ы) ГИА </a:t>
            </a:r>
            <a:r>
              <a:rPr lang="ru-RU" sz="1800" b="1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не позднее чем за три </a:t>
            </a:r>
            <a:r>
              <a:rPr lang="ru-RU" sz="1800" b="1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рабочих дня</a:t>
            </a:r>
            <a:r>
              <a:rPr lang="ru-RU" sz="1800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(было 2 недели) </a:t>
            </a:r>
            <a:r>
              <a:rPr lang="ru-RU" sz="1800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1800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даты проведения экзамена по соответствующему учебному </a:t>
            </a:r>
            <a:r>
              <a:rPr lang="ru-RU" sz="1800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предмету</a:t>
            </a:r>
            <a:endParaRPr lang="ru-RU" sz="1800" dirty="0">
              <a:solidFill>
                <a:srgbClr val="2E319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496"/>
            <a:ext cx="8143932" cy="92869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Фотографии 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общественного наблюдателя </a:t>
            </a:r>
            <a:r>
              <a:rPr lang="ru-RU" b="1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не нужны 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при </a:t>
            </a:r>
            <a:r>
              <a:rPr lang="ru-RU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подаче 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заявления</a:t>
            </a:r>
            <a:endParaRPr lang="ru-RU" dirty="0">
              <a:solidFill>
                <a:srgbClr val="2E319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00504"/>
            <a:ext cx="8143932" cy="100013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Решение об </a:t>
            </a:r>
            <a:r>
              <a:rPr lang="ru-RU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аккредитации принимается 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аккредитующим органом </a:t>
            </a:r>
            <a:r>
              <a:rPr lang="ru-RU" b="1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не позднее чем за один рабочий день до </a:t>
            </a:r>
            <a:r>
              <a:rPr lang="ru-RU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даты 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проведения экзамена </a:t>
            </a:r>
            <a:r>
              <a:rPr lang="ru-RU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или даты 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проведения этапа </a:t>
            </a:r>
            <a:r>
              <a:rPr lang="ru-RU" dirty="0" err="1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ВсОШ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 и этапа олимпиады</a:t>
            </a:r>
            <a:r>
              <a:rPr lang="ru-RU" dirty="0" smtClean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2E319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214950"/>
            <a:ext cx="8143932" cy="92869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Удостоверение</a:t>
            </a:r>
            <a:r>
              <a:rPr lang="ru-RU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 общественного наблюдателя заверяется </a:t>
            </a:r>
            <a:r>
              <a:rPr lang="ru-RU" b="1" dirty="0">
                <a:solidFill>
                  <a:srgbClr val="2E3192"/>
                </a:solidFill>
                <a:latin typeface="Times New Roman"/>
                <a:ea typeface="Calibri"/>
                <a:cs typeface="Times New Roman"/>
              </a:rPr>
              <a:t>печатью аккредитующего органа и выдается в течение двух рабочих дней (было пять)</a:t>
            </a:r>
            <a:endParaRPr lang="ru-RU" b="1" dirty="0">
              <a:solidFill>
                <a:srgbClr val="2E3192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79712" y="5349212"/>
            <a:ext cx="2835846" cy="1152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3641793"/>
            <a:ext cx="2835846" cy="1536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00232" y="1220755"/>
            <a:ext cx="2815326" cy="2304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75556" y="276269"/>
            <a:ext cx="7200900" cy="492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ЕГЭ-2015</a:t>
            </a:r>
            <a:endParaRPr lang="ru-RU" sz="2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628" y="5520100"/>
            <a:ext cx="2592388" cy="71325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2E3192"/>
                </a:solidFill>
                <a:latin typeface="Cambria" pitchFamily="18" charset="0"/>
              </a:rPr>
              <a:t>Совершенствование структуры  </a:t>
            </a:r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КИМ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05628" y="2032758"/>
            <a:ext cx="2592388" cy="66213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2E3192"/>
                </a:solidFill>
                <a:latin typeface="Cambria" pitchFamily="18" charset="0"/>
              </a:rPr>
              <a:t>Базовый </a:t>
            </a:r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и профильный </a:t>
            </a:r>
            <a:r>
              <a:rPr lang="ru-RU" sz="1200" b="1" dirty="0" smtClean="0">
                <a:solidFill>
                  <a:srgbClr val="2E3192"/>
                </a:solidFill>
                <a:latin typeface="Cambria" pitchFamily="18" charset="0"/>
              </a:rPr>
              <a:t>уровни по математике</a:t>
            </a:r>
            <a:endParaRPr lang="ru-RU" sz="1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05628" y="3813041"/>
            <a:ext cx="2592388" cy="62481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Устная часть по иностранному языку</a:t>
            </a:r>
            <a:endParaRPr lang="ru-RU" sz="12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05628" y="2787455"/>
            <a:ext cx="2592388" cy="64154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Итоговое сочинение как допуск к ГИА</a:t>
            </a:r>
            <a:endParaRPr lang="ru-RU" sz="12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05628" y="4533868"/>
            <a:ext cx="2592388" cy="50887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2E3192"/>
                </a:solidFill>
                <a:latin typeface="Cambria" pitchFamily="18" charset="0"/>
              </a:rPr>
              <a:t>Печать </a:t>
            </a:r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КИМ в ППЭ</a:t>
            </a:r>
            <a:endParaRPr lang="ru-RU" sz="12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05628" y="1294447"/>
            <a:ext cx="2592388" cy="67098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2E3192"/>
                </a:solidFill>
                <a:latin typeface="Cambria" pitchFamily="18" charset="0"/>
              </a:rPr>
              <a:t>Исключение </a:t>
            </a:r>
            <a:r>
              <a:rPr lang="ru-RU" sz="1200" b="1" dirty="0">
                <a:solidFill>
                  <a:srgbClr val="2E3192"/>
                </a:solidFill>
                <a:latin typeface="Cambria" pitchFamily="18" charset="0"/>
              </a:rPr>
              <a:t>из расписания ЕГЭ дополнительного этапа</a:t>
            </a:r>
            <a:endParaRPr lang="ru-RU" sz="12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932090" y="1796818"/>
            <a:ext cx="720030" cy="9906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932090" y="3813042"/>
            <a:ext cx="720030" cy="9906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32090" y="5349214"/>
            <a:ext cx="720030" cy="9906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98066" y="1796818"/>
            <a:ext cx="1152178" cy="9906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НПА</a:t>
            </a:r>
            <a:endParaRPr lang="ru-RU" sz="24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8066" y="3813043"/>
            <a:ext cx="1152178" cy="9906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ЭП</a:t>
            </a:r>
            <a:endParaRPr lang="ru-RU" sz="24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2914" y="5345815"/>
            <a:ext cx="1152178" cy="9906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Новый бланк</a:t>
            </a:r>
            <a:endParaRPr lang="ru-RU" sz="20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1220756"/>
            <a:ext cx="792088" cy="5280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ТЕХНОЛОГИИ 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Методические рекомендации</a:t>
            </a:r>
            <a:endParaRPr lang="ru-RU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1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7158" y="142852"/>
            <a:ext cx="8585028" cy="4161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Методические рекомендации</a:t>
            </a:r>
            <a:endParaRPr lang="ru-RU" sz="2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9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590151"/>
              </p:ext>
            </p:extLst>
          </p:nvPr>
        </p:nvGraphicFramePr>
        <p:xfrm>
          <a:off x="214281" y="714355"/>
          <a:ext cx="8929718" cy="6143644"/>
        </p:xfrm>
        <a:graphic>
          <a:graphicData uri="http://schemas.openxmlformats.org/drawingml/2006/table">
            <a:tbl>
              <a:tblPr/>
              <a:tblGrid>
                <a:gridCol w="379373"/>
                <a:gridCol w="6427706"/>
                <a:gridCol w="2122639"/>
              </a:tblGrid>
              <a:tr h="305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Название методических документов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Дата выпуска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Разработка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положения о ГЭК субъекта Российской Федерации по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проведению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ГИА-11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Письмо Рособрнадзора </a:t>
                      </a:r>
                      <a:endParaRPr lang="ru-RU" sz="1600" b="0" i="0" u="none" strike="noStrike" dirty="0" smtClean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09.02.2015 </a:t>
                      </a:r>
                      <a:r>
                        <a:rPr lang="ru-RU" sz="16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02-36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Правила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заполнения бланков ЕГЭ в 2015 году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Работа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КК субъекта Российской Федерации при проведении ГИА-11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Письмо Рособрнадзора </a:t>
                      </a:r>
                      <a:endParaRPr lang="ru-RU" sz="1600" b="0" i="0" u="none" strike="noStrike" dirty="0" smtClean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17.02.2015 </a:t>
                      </a:r>
                      <a:r>
                        <a:rPr lang="ru-RU" sz="16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02-52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Организация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систем видеонаблюдения при проведении ГИА-11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Подготовка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ГИА-9 в форме ОГЭ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Письмо Рособрнадзора </a:t>
                      </a:r>
                      <a:endParaRPr lang="ru-RU" sz="1600" b="0" i="0" u="none" strike="noStrike" dirty="0" smtClean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25.02.2015 </a:t>
                      </a:r>
                      <a:endParaRPr lang="ru-RU" sz="1600" b="0" i="0" u="none" strike="noStrike" dirty="0" smtClean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02-60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Организация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ГИА-9 и ГИА-11 в форме ОГЭ и ЕГЭ для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 лиц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с ОВЗ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 Формирование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работы ПК субъекта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РФ при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/>
                        </a:rPr>
                        <a:t>проведении ГИА-11</a:t>
                      </a:r>
                    </a:p>
                  </a:txBody>
                  <a:tcPr marL="3140" marR="3140" marT="4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Проведение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ГИА-9 и ГИА-11 по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математике и русскому языку 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в форме ГВЭ (письменная и устная формы)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Письмо Рособрнадзора </a:t>
                      </a:r>
                      <a:endParaRPr lang="ru-RU" sz="1600" b="0" i="0" u="none" strike="noStrike" dirty="0" smtClean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от 26.02.2015 </a:t>
                      </a:r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№ 02-61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Подготовка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проведение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ЕГЭ в ППЭ в 2015 году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Письмо Рособрнадзора</a:t>
                      </a:r>
                      <a:b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от 27.02.2015 </a:t>
                      </a:r>
                      <a:endParaRPr lang="ru-RU" sz="1600" b="0" i="0" u="none" strike="noStrike" dirty="0" smtClean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№ </a:t>
                      </a:r>
                      <a:r>
                        <a:rPr lang="ru-RU" sz="1600" b="1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02-63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Сборник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форм для проведения ГИА-11 в 2015 году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Подготовка, проведение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обработка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материалов ЕГЭ в РЦОИ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субъектов РФ в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2015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г.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Организация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доставки экзаменационных материалов в субъекты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РФ для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проведенияГИА-11 в форме ЕГЭ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 Осуществление </a:t>
                      </a:r>
                      <a:r>
                        <a:rPr lang="ru-RU" sz="1600" b="0" i="0" u="none" strike="noStrike" dirty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общественного наблюдения при проведении </a:t>
                      </a:r>
                      <a:r>
                        <a:rPr lang="ru-RU" sz="1600" b="0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Cambria" panose="02040503050406030204" pitchFamily="18" charset="0"/>
                        </a:rPr>
                        <a:t>ГИА- 11</a:t>
                      </a:r>
                      <a:endParaRPr lang="ru-RU" sz="1600" b="0" i="0" u="none" strike="noStrike" dirty="0">
                        <a:solidFill>
                          <a:srgbClr val="33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66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700543"/>
            <a:ext cx="260789" cy="8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4348" y="1714488"/>
            <a:ext cx="4217694" cy="164307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Вход в ППЭ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обозначен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стационарным металлоискателем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.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случае использования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переносных металлоискателей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входом в ППЭ определяется место проведения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работ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  с использованием указанных металлоискателей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.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429000"/>
            <a:ext cx="4217697" cy="64294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Место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для хранения личных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вещей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участников ГИА  до входа в ППЭ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000108"/>
            <a:ext cx="4991986" cy="57150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Вход участников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ГИА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 ППЭ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09.00 по </a:t>
            </a:r>
            <a:r>
              <a:rPr lang="ru-RU" b="1" dirty="0" err="1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м.в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714489"/>
            <a:ext cx="3929090" cy="100992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случае проведения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ЕГЭ по иностранным языкам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включенным разделом «Говорение»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черновики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не выдаются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5" y="4149080"/>
            <a:ext cx="4176466" cy="72008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Член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ГЭК контролирует организацию входа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участников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ЕГЭ в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ППЭ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6016" y="2840189"/>
            <a:ext cx="3893702" cy="106886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ППЭ могут присутствовать 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технические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специалисты организации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отвечающей за установку и обеспечение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 работоспособности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средств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видеонаблюдения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0708" y="4071352"/>
            <a:ext cx="3812924" cy="79780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Изменения формы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ППЭ 18 МАШ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и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порядка работы с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ней 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68436" y="5044910"/>
            <a:ext cx="3812924" cy="131304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Организаторы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проверяют комплектность оставленных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на рабочем столе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участником ЕГЭ экзаменационных материалов и черновиков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при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выходе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из аудитории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5575" y="5061184"/>
            <a:ext cx="4176466" cy="8640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Отдельные инструкции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для участника ЕГЭ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по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устной части ЕГЭ по иностранному языку и по печати КИМ в ППЭ</a:t>
            </a:r>
            <a:endParaRPr lang="ru-RU" sz="1600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3948" y="325033"/>
            <a:ext cx="7488238" cy="4161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Методические рекомендации ППЭ</a:t>
            </a:r>
            <a:endParaRPr lang="ru-RU" sz="2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1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5607" y="1700543"/>
            <a:ext cx="260789" cy="8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9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7" y="4223896"/>
            <a:ext cx="8501121" cy="84817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Разрешено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брать с собой на экзамен специальные чертежные инструменты, </a:t>
            </a:r>
            <a:r>
              <a:rPr lang="ru-RU" sz="16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брайлевский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прибор и грифель, </a:t>
            </a:r>
            <a:r>
              <a:rPr lang="ru-RU" sz="16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брайлевская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 печатная машинка и др. необходимые специальные технические 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средства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000108"/>
            <a:ext cx="8536038" cy="310096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</a:pPr>
            <a:endParaRPr lang="ru-RU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Подробно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описаны особенности проведения ГИА в ППЭ для участников ГИА с различными заболеваниями, детей-инвалидов и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инвалидов: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слепые,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слабовидящие,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тяжелыми нарушениями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слуха,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слабослышащие,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тяжелыми нарушениями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речи,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нарушениями опорно-двигательного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аппарата,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участники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, выполняющие работу на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компьютере,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иные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(диабет, астма, порок сердца, </a:t>
            </a:r>
            <a:r>
              <a:rPr lang="ru-RU" dirty="0" err="1">
                <a:solidFill>
                  <a:srgbClr val="2E3192"/>
                </a:solidFill>
                <a:latin typeface="Cambria" panose="02040503050406030204" pitchFamily="18" charset="0"/>
              </a:rPr>
              <a:t>энурез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, язва, сложные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формы 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остеохондроза, сколиоза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 др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.)</a:t>
            </a:r>
          </a:p>
          <a:p>
            <a:pPr fontAlgn="auto">
              <a:spcAft>
                <a:spcPts val="0"/>
              </a:spcAft>
            </a:pPr>
            <a:r>
              <a:rPr lang="ru-RU" sz="1200" dirty="0">
                <a:solidFill>
                  <a:srgbClr val="2E3192"/>
                </a:solidFill>
                <a:latin typeface="Cambria" panose="02040503050406030204" pitchFamily="18" charset="0"/>
              </a:rPr>
              <a:t>	</a:t>
            </a:r>
            <a:endParaRPr lang="ru-RU" sz="1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157192"/>
            <a:ext cx="8536038" cy="48005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Специальные аудитории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3948" y="325033"/>
            <a:ext cx="7488238" cy="4161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Методические рекомендации ОВЗ</a:t>
            </a:r>
            <a:endParaRPr lang="ru-RU" sz="2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2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0270" y="260708"/>
            <a:ext cx="748823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Общественные и онлайн наблюдатели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3000396" cy="428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931306"/>
            <a:ext cx="232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Проект портала для дистанционного обучения общественных </a:t>
            </a:r>
            <a:r>
              <a:rPr lang="ru-RU" sz="1200" i="1" dirty="0">
                <a:solidFill>
                  <a:srgbClr val="2E3192"/>
                </a:solidFill>
                <a:latin typeface="Cambria" panose="02040503050406030204" pitchFamily="18" charset="0"/>
              </a:rPr>
              <a:t>наблюдателей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25820" y="6387295"/>
            <a:ext cx="2325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Форма ППЭ-18-МАШ</a:t>
            </a:r>
            <a:endParaRPr lang="ru-RU" sz="1200" i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533">
            <a:off x="2875841" y="1361886"/>
            <a:ext cx="3097437" cy="504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417">
            <a:off x="5546189" y="1366697"/>
            <a:ext cx="3096252" cy="483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08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5720" y="357166"/>
            <a:ext cx="8705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Срок обработки экзаменационных работ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на региональном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 федеральном уровнях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737"/>
          <a:ext cx="8572560" cy="5000660"/>
        </p:xfrm>
        <a:graphic>
          <a:graphicData uri="http://schemas.openxmlformats.org/drawingml/2006/table">
            <a:tbl>
              <a:tblPr/>
              <a:tblGrid>
                <a:gridCol w="1706160"/>
                <a:gridCol w="3294500"/>
                <a:gridCol w="3571900"/>
              </a:tblGrid>
              <a:tr h="72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2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Региональный уровень, календарные дни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2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Федеральный уровень, календарные дни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278B"/>
                    </a:solidFill>
                  </a:tcPr>
                </a:tc>
              </a:tr>
              <a:tr h="1083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Досрочный февральский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2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Все предметы –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Все предметы –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3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Досрочный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2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Все предметы –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Все предметы –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5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Основной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2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Русский язык – 6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Математика (профильный уровень) – 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Математика (базовый уровень) – 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Предметы по выбору – 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Обязательные предметы – 5 Предметы по выбору – 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1159</Words>
  <PresentationFormat>Экран (4:3)</PresentationFormat>
  <Paragraphs>150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Нормативные и процедурные особенности проведения ЕГЭ  в 2015 году </vt:lpstr>
      <vt:lpstr>Перечень нормативных правовых актов </vt:lpstr>
      <vt:lpstr> Изменения в Порядок аккредитации граждан в качестве общественных наблюдателей при проведении ГИА-9 и ГИА-11, ВсОШ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и процедурные особенности проведения ЕГЭ в 2015 году </dc:title>
  <cp:lastModifiedBy>ЦМКО</cp:lastModifiedBy>
  <cp:revision>7</cp:revision>
  <dcterms:modified xsi:type="dcterms:W3CDTF">2015-03-16T03:46:16Z</dcterms:modified>
</cp:coreProperties>
</file>